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1" r:id="rId2"/>
    <p:sldMasterId id="2147483697" r:id="rId3"/>
    <p:sldMasterId id="2147483704" r:id="rId4"/>
    <p:sldMasterId id="2147483711" r:id="rId5"/>
  </p:sldMasterIdLst>
  <p:notesMasterIdLst>
    <p:notesMasterId r:id="rId15"/>
  </p:notesMasterIdLst>
  <p:handoutMasterIdLst>
    <p:handoutMasterId r:id="rId16"/>
  </p:handoutMasterIdLst>
  <p:sldIdLst>
    <p:sldId id="304" r:id="rId6"/>
    <p:sldId id="322" r:id="rId7"/>
    <p:sldId id="323" r:id="rId8"/>
    <p:sldId id="324" r:id="rId9"/>
    <p:sldId id="327" r:id="rId10"/>
    <p:sldId id="321" r:id="rId11"/>
    <p:sldId id="328" r:id="rId12"/>
    <p:sldId id="329" r:id="rId13"/>
    <p:sldId id="338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FA97"/>
    <a:srgbClr val="49DA00"/>
    <a:srgbClr val="2BF5A8"/>
    <a:srgbClr val="0099CC"/>
    <a:srgbClr val="00CC00"/>
    <a:srgbClr val="3399FF"/>
    <a:srgbClr val="0099FF"/>
    <a:srgbClr val="943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6" autoAdjust="0"/>
  </p:normalViewPr>
  <p:slideViewPr>
    <p:cSldViewPr>
      <p:cViewPr varScale="1">
        <p:scale>
          <a:sx n="71" d="100"/>
          <a:sy n="71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6332"/>
          </a:xfrm>
          <a:prstGeom prst="rect">
            <a:avLst/>
          </a:prstGeom>
        </p:spPr>
        <p:txBody>
          <a:bodyPr vert="horz" lIns="95549" tIns="47774" rIns="95549" bIns="4777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3"/>
            <a:ext cx="2945659" cy="496332"/>
          </a:xfrm>
          <a:prstGeom prst="rect">
            <a:avLst/>
          </a:prstGeom>
        </p:spPr>
        <p:txBody>
          <a:bodyPr vert="horz" lIns="95549" tIns="47774" rIns="95549" bIns="47774" rtlCol="0"/>
          <a:lstStyle>
            <a:lvl1pPr algn="r">
              <a:defRPr sz="1300"/>
            </a:lvl1pPr>
          </a:lstStyle>
          <a:p>
            <a:fld id="{47AE0038-A498-4026-8E87-12810AD5D795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49" tIns="47774" rIns="95549" bIns="4777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49" tIns="47774" rIns="95549" bIns="47774" rtlCol="0" anchor="b"/>
          <a:lstStyle>
            <a:lvl1pPr algn="r">
              <a:defRPr sz="1300"/>
            </a:lvl1pPr>
          </a:lstStyle>
          <a:p>
            <a:fld id="{F64D6867-3A7B-41CD-8465-DFDB02EE8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2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6332"/>
          </a:xfrm>
          <a:prstGeom prst="rect">
            <a:avLst/>
          </a:prstGeom>
        </p:spPr>
        <p:txBody>
          <a:bodyPr vert="horz" lIns="95549" tIns="47774" rIns="95549" bIns="4777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3"/>
            <a:ext cx="2945659" cy="496332"/>
          </a:xfrm>
          <a:prstGeom prst="rect">
            <a:avLst/>
          </a:prstGeom>
        </p:spPr>
        <p:txBody>
          <a:bodyPr vert="horz" lIns="95549" tIns="47774" rIns="95549" bIns="47774" rtlCol="0"/>
          <a:lstStyle>
            <a:lvl1pPr algn="r">
              <a:defRPr sz="1300"/>
            </a:lvl1pPr>
          </a:lstStyle>
          <a:p>
            <a:fld id="{9A5B0284-9D5F-4411-85AE-C723502B03F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9" tIns="47774" rIns="95549" bIns="4777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</p:spPr>
        <p:txBody>
          <a:bodyPr vert="horz" lIns="95549" tIns="47774" rIns="95549" bIns="4777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49" tIns="47774" rIns="95549" bIns="4777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49" tIns="47774" rIns="95549" bIns="47774" rtlCol="0" anchor="b"/>
          <a:lstStyle>
            <a:lvl1pPr algn="r">
              <a:defRPr sz="1300"/>
            </a:lvl1pPr>
          </a:lstStyle>
          <a:p>
            <a:fld id="{F379B79B-DB2B-4CD5-814A-9B98B4921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7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074" name="Picture 2" descr="C:\Users\Алашева\Desktop\Безымянный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" y="0"/>
            <a:ext cx="9138632" cy="144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074" name="Picture 2" descr="C:\Users\Алашева\Desktop\Безымянный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" y="0"/>
            <a:ext cx="9138632" cy="144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8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34096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71600" y="188640"/>
            <a:ext cx="36004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34C0EC"/>
                </a:solidFill>
                <a:ea typeface="Cambria Math" pitchFamily="18" charset="0"/>
              </a:rPr>
              <a:t>МИНИСТЕРСТВО</a:t>
            </a:r>
          </a:p>
          <a:p>
            <a:r>
              <a:rPr lang="ru-RU" sz="1400" dirty="0" smtClean="0">
                <a:solidFill>
                  <a:srgbClr val="34C0EC"/>
                </a:solidFill>
                <a:ea typeface="Cambria Math" pitchFamily="18" charset="0"/>
              </a:rPr>
              <a:t>ЭКОНОМИЧЕСКОГО РАЗВИТИЯ</a:t>
            </a:r>
          </a:p>
          <a:p>
            <a:r>
              <a:rPr lang="ru-RU" sz="1400" dirty="0" smtClean="0">
                <a:solidFill>
                  <a:srgbClr val="34C0EC"/>
                </a:solidFill>
                <a:ea typeface="Cambria Math" pitchFamily="18" charset="0"/>
              </a:rPr>
              <a:t>РЕСПУБЛИКИ АЛТАЙ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267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90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1683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36274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69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36274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68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4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8C48480-408C-4501-8F5A-01FE30C533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972FD4F-30D5-4D80-B1AE-C8F52315C2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38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074" name="Picture 2" descr="C:\Users\Алашева\Desktop\Безымянный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" y="0"/>
            <a:ext cx="9138632" cy="144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2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34096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71600" y="188640"/>
            <a:ext cx="36004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34C0EC"/>
                </a:solidFill>
                <a:ea typeface="Cambria Math" pitchFamily="18" charset="0"/>
              </a:rPr>
              <a:t>МИНИСТЕРСТВО</a:t>
            </a:r>
          </a:p>
          <a:p>
            <a:r>
              <a:rPr lang="ru-RU" sz="1400" dirty="0" smtClean="0">
                <a:solidFill>
                  <a:srgbClr val="34C0EC"/>
                </a:solidFill>
                <a:ea typeface="Cambria Math" pitchFamily="18" charset="0"/>
              </a:rPr>
              <a:t>ЭКОНОМИЧЕСКОГО РАЗВИТИЯ</a:t>
            </a:r>
          </a:p>
          <a:p>
            <a:r>
              <a:rPr lang="ru-RU" sz="1400" dirty="0" smtClean="0">
                <a:solidFill>
                  <a:srgbClr val="34C0EC"/>
                </a:solidFill>
                <a:ea typeface="Cambria Math" pitchFamily="18" charset="0"/>
              </a:rPr>
              <a:t>РЕСПУБЛИКИ АЛТАЙ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267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4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1683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36274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0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4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36274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30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8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074" name="Picture 2" descr="C:\Users\Алашева\Desktop\Безымянный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" y="0"/>
            <a:ext cx="9138632" cy="144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9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34096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71600" y="188640"/>
            <a:ext cx="36004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34C0EC"/>
                </a:solidFill>
                <a:ea typeface="Cambria Math" pitchFamily="18" charset="0"/>
              </a:rPr>
              <a:t>МИНИСТЕРСТВО</a:t>
            </a:r>
          </a:p>
          <a:p>
            <a:r>
              <a:rPr lang="ru-RU" sz="1400" dirty="0" smtClean="0">
                <a:solidFill>
                  <a:srgbClr val="34C0EC"/>
                </a:solidFill>
                <a:ea typeface="Cambria Math" pitchFamily="18" charset="0"/>
              </a:rPr>
              <a:t>ЭКОНОМИЧЕСКОГО РАЗВИТИЯ</a:t>
            </a:r>
          </a:p>
          <a:p>
            <a:r>
              <a:rPr lang="ru-RU" sz="1400" dirty="0" smtClean="0">
                <a:solidFill>
                  <a:srgbClr val="34C0EC"/>
                </a:solidFill>
                <a:ea typeface="Cambria Math" pitchFamily="18" charset="0"/>
              </a:rPr>
              <a:t>РЕСПУБЛИКИ АЛТАЙ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267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21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1683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36274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9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36274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41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4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26.05.2021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3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074" name="Picture 2" descr="C:\Users\Алашева\Desktop\Безымянный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" y="0"/>
            <a:ext cx="9138632" cy="144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1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34096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71600" y="188640"/>
            <a:ext cx="36004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34C0EC"/>
                </a:solidFill>
                <a:ea typeface="Cambria Math" pitchFamily="18" charset="0"/>
              </a:rPr>
              <a:t>МИНИСТЕРСТВО</a:t>
            </a:r>
          </a:p>
          <a:p>
            <a:r>
              <a:rPr lang="ru-RU" sz="1400" dirty="0" smtClean="0">
                <a:solidFill>
                  <a:srgbClr val="34C0EC"/>
                </a:solidFill>
                <a:ea typeface="Cambria Math" pitchFamily="18" charset="0"/>
              </a:rPr>
              <a:t>ЭКОНОМИЧЕСКОГО РАЗВИТИЯ</a:t>
            </a:r>
          </a:p>
          <a:p>
            <a:r>
              <a:rPr lang="ru-RU" sz="1400" dirty="0" smtClean="0">
                <a:solidFill>
                  <a:srgbClr val="34C0EC"/>
                </a:solidFill>
                <a:ea typeface="Cambria Math" pitchFamily="18" charset="0"/>
              </a:rPr>
              <a:t>РЕСПУБЛИКИ АЛТАЙ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267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4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1683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36274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0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36274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3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34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5" y="27746"/>
            <a:ext cx="3728051" cy="95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050" name="Picture 2" descr="C:\Users\Алашева\Desktop\Безымянный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2363"/>
            <a:ext cx="8028383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ашева\Desktop\12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190551"/>
            <a:ext cx="1117029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7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34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5" y="27746"/>
            <a:ext cx="3728051" cy="95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050" name="Picture 2" descr="C:\Users\Алашева\Desktop\Безымянный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2363"/>
            <a:ext cx="8028383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ашева\Desktop\12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190551"/>
            <a:ext cx="1117029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0207"/>
            <a:ext cx="36274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44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34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5" y="27746"/>
            <a:ext cx="3728051" cy="95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050" name="Picture 2" descr="C:\Users\Алашева\Desktop\Безымянный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2363"/>
            <a:ext cx="8028383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ашева\Desktop\12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190551"/>
            <a:ext cx="1117029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0207"/>
            <a:ext cx="36274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31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34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5" y="27746"/>
            <a:ext cx="3728051" cy="95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050" name="Picture 2" descr="C:\Users\Алашева\Desktop\Безымянный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2363"/>
            <a:ext cx="8028383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ашева\Desktop\12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190551"/>
            <a:ext cx="1117029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0207"/>
            <a:ext cx="36274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95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34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5" y="27746"/>
            <a:ext cx="3728051" cy="95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050" name="Picture 2" descr="C:\Users\Алашева\Desktop\Безымянный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2363"/>
            <a:ext cx="8028383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ашева\Desktop\12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190551"/>
            <a:ext cx="1117029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0207"/>
            <a:ext cx="36274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15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280920" cy="4536504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О механизмах поддержки субъектов малого и среднего бизнеса и самозанятых граждан в Республике Алтай</a:t>
            </a:r>
            <a:br>
              <a:rPr lang="ru-RU" sz="36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докладывает </a:t>
            </a:r>
            <a:br>
              <a:rPr lang="ru-RU" sz="18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Министр экономического развития Республики Алтай</a:t>
            </a:r>
            <a:br>
              <a:rPr lang="ru-RU" sz="18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Тупикин</a:t>
            </a:r>
            <a:r>
              <a:rPr lang="ru-RU" sz="18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 Вячеслав Валерьевич</a:t>
            </a:r>
            <a:endParaRPr lang="ru-RU" sz="3100" dirty="0">
              <a:solidFill>
                <a:srgbClr val="0099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3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882" y="908720"/>
            <a:ext cx="8561590" cy="464772"/>
          </a:xfrm>
        </p:spPr>
        <p:txBody>
          <a:bodyPr>
            <a:noAutofit/>
          </a:bodyPr>
          <a:lstStyle/>
          <a:p>
            <a:r>
              <a:rPr lang="ru-RU" sz="31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В Республике Алтай зарегистрировано: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0562" y="2714620"/>
            <a:ext cx="2464726" cy="1957826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600" dirty="0" smtClean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7 836 – </a:t>
            </a:r>
            <a:r>
              <a:rPr lang="ru-RU" sz="2000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микропредприятия</a:t>
            </a:r>
            <a:endParaRPr lang="ru-RU" sz="2000" dirty="0" smtClean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96,4%</a:t>
            </a:r>
            <a:endParaRPr lang="ru-RU" sz="20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43702" y="3643314"/>
            <a:ext cx="2306536" cy="19880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268 – </a:t>
            </a:r>
          </a:p>
          <a:p>
            <a:pPr algn="ctr"/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малые предприятия</a:t>
            </a:r>
          </a:p>
          <a:p>
            <a:pPr algn="ctr"/>
            <a:endParaRPr lang="ru-RU" sz="20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3,3%</a:t>
            </a:r>
            <a:endParaRPr lang="ru-RU" sz="20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8" y="4357694"/>
            <a:ext cx="2047814" cy="19578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– </a:t>
            </a:r>
          </a:p>
          <a:p>
            <a:pPr algn="ctr"/>
            <a:r>
              <a:rPr lang="ru-RU" sz="20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средние предприятия </a:t>
            </a:r>
          </a:p>
          <a:p>
            <a:pPr algn="ctr"/>
            <a:endParaRPr lang="ru-RU" sz="20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0,3%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51032" y="1875925"/>
            <a:ext cx="8626236" cy="674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8 128 субъектов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и среднего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предпринимательства, из них:</a:t>
            </a:r>
            <a:endParaRPr lang="ru-RU" sz="20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65288" y="5857891"/>
            <a:ext cx="2133600" cy="365125"/>
          </a:xfrm>
        </p:spPr>
        <p:txBody>
          <a:bodyPr/>
          <a:lstStyle/>
          <a:p>
            <a:pPr algn="r"/>
            <a:r>
              <a:rPr lang="ru-RU" smtClean="0"/>
              <a:t>2</a:t>
            </a:r>
            <a:endParaRPr lang="ru-RU" dirty="0"/>
          </a:p>
        </p:txBody>
      </p:sp>
      <p:pic>
        <p:nvPicPr>
          <p:cNvPr id="11266" name="Picture 2" descr="https://im0-tub-ru.yandex.net/i?id=c5ddc6be37971b45c7fbc2d26da8b3af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4000528" cy="3143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20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547" y="1124744"/>
            <a:ext cx="8561590" cy="79091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Реализована программа по предоставлению безвозмездной финансовой помощи на решение неотложных задач субъектов МСП из наиболее пострадавших отраслей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931" y="2276872"/>
            <a:ext cx="2609901" cy="3600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 условиях пандемии в </a:t>
            </a:r>
            <a:r>
              <a:rPr lang="ru-RU" sz="2000" b="1" dirty="0">
                <a:solidFill>
                  <a:schemeClr val="tx1"/>
                </a:solidFill>
              </a:rPr>
              <a:t>Республике Алтай воспользовались различными мерами поддержки около 30% субъектов МСП от общего количества предпринимателей в регионе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2271275"/>
            <a:ext cx="5718289" cy="35844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  </a:t>
            </a:r>
            <a:r>
              <a:rPr lang="ru-RU" b="1" dirty="0" smtClean="0">
                <a:solidFill>
                  <a:schemeClr val="tx1"/>
                </a:solidFill>
              </a:rPr>
              <a:t>Всего </a:t>
            </a:r>
            <a:r>
              <a:rPr lang="ru-RU" b="1" dirty="0">
                <a:solidFill>
                  <a:schemeClr val="tx1"/>
                </a:solidFill>
              </a:rPr>
              <a:t>в рамках реализации антикризисных мер на поддержку бизнеса в 2020 году в Республике Алтай направлено более 700 млн. рублей, из них:</a:t>
            </a: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субсидии </a:t>
            </a:r>
            <a:r>
              <a:rPr lang="ru-RU" dirty="0">
                <a:solidFill>
                  <a:schemeClr val="tx1"/>
                </a:solidFill>
              </a:rPr>
              <a:t>на выплату заработной платы и сохранение условий оплаты труда – 108,1 млн. рублей;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субсидии </a:t>
            </a:r>
            <a:r>
              <a:rPr lang="ru-RU" dirty="0">
                <a:solidFill>
                  <a:schemeClr val="tx1"/>
                </a:solidFill>
              </a:rPr>
              <a:t>на дезинфекционные мероприятия, в том числе турбизнесу – 14,0 млн. рублей;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выдано </a:t>
            </a:r>
            <a:r>
              <a:rPr lang="ru-RU" dirty="0">
                <a:solidFill>
                  <a:schemeClr val="tx1"/>
                </a:solidFill>
              </a:rPr>
              <a:t>льготных займов и поручительств гарантийной организации на 279 млн. рублей;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>
                <a:solidFill>
                  <a:schemeClr val="tx1"/>
                </a:solidFill>
              </a:rPr>
              <a:t>специальным кредитным программам поддержки занятости выдано кредитов на </a:t>
            </a:r>
            <a:r>
              <a:rPr lang="ru-RU" dirty="0" smtClean="0">
                <a:solidFill>
                  <a:schemeClr val="tx1"/>
                </a:solidFill>
              </a:rPr>
              <a:t>                 311 </a:t>
            </a:r>
            <a:r>
              <a:rPr lang="ru-RU" dirty="0">
                <a:solidFill>
                  <a:schemeClr val="tx1"/>
                </a:solidFill>
              </a:rPr>
              <a:t>млн. рублей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62952" y="5895379"/>
            <a:ext cx="2133600" cy="365125"/>
          </a:xfrm>
        </p:spPr>
        <p:txBody>
          <a:bodyPr/>
          <a:lstStyle/>
          <a:p>
            <a:pPr algn="r"/>
            <a:fld id="{6897FE21-0C92-481C-B289-D9D2CC48F099}" type="slidenum">
              <a:rPr lang="ru-RU" smtClean="0"/>
              <a:pPr algn="r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7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43" y="1052736"/>
            <a:ext cx="8561590" cy="79091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Наиболее пострадавшие субъекты МСП и некоммерческие организации были освобождены от уплаты налогов и страховых взносов за 2 квартал 2020 года</a:t>
            </a:r>
            <a:endParaRPr lang="ru-RU" sz="2000" b="1" dirty="0">
              <a:solidFill>
                <a:srgbClr val="00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1934" y="2071678"/>
            <a:ext cx="4643470" cy="12144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Для пострадавших отраслей налоговые каникулы продлевались до 6 и 9 месяцев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90490" y="3573016"/>
            <a:ext cx="4714908" cy="8572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Установлен легкий переход с ЕНВД на другие виды налогообложения 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1804" y="5877272"/>
            <a:ext cx="2133600" cy="365125"/>
          </a:xfrm>
        </p:spPr>
        <p:txBody>
          <a:bodyPr/>
          <a:lstStyle/>
          <a:p>
            <a:pPr algn="r"/>
            <a:fld id="{6897FE21-0C92-481C-B289-D9D2CC48F099}" type="slidenum">
              <a:rPr lang="ru-RU" smtClean="0"/>
              <a:pPr algn="r"/>
              <a:t>4</a:t>
            </a:fld>
            <a:endParaRPr lang="ru-RU" dirty="0"/>
          </a:p>
        </p:txBody>
      </p:sp>
      <p:pic>
        <p:nvPicPr>
          <p:cNvPr id="53250" name="Picture 2" descr="https://gosuslugi-official.help/wp-content/uploads/2019/05/30844055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5"/>
            <a:ext cx="3102614" cy="2406109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10660" y="4725144"/>
            <a:ext cx="8784976" cy="1151548"/>
          </a:xfrm>
          <a:prstGeom prst="roundRect">
            <a:avLst/>
          </a:prstGeom>
          <a:solidFill>
            <a:srgbClr val="78FA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850" b="1" dirty="0" smtClean="0">
                <a:solidFill>
                  <a:schemeClr val="tx1"/>
                </a:solidFill>
              </a:rPr>
              <a:t>Законом Республики Алтай установлены пониженные ставки по налогу, взимаемому в связи с применением УСН, в </a:t>
            </a:r>
            <a:r>
              <a:rPr lang="ru-RU" sz="1850" b="1" dirty="0" err="1" smtClean="0">
                <a:solidFill>
                  <a:schemeClr val="tx1"/>
                </a:solidFill>
              </a:rPr>
              <a:t>т.ч</a:t>
            </a:r>
            <a:r>
              <a:rPr lang="ru-RU" sz="1850" b="1" dirty="0" smtClean="0">
                <a:solidFill>
                  <a:schemeClr val="tx1"/>
                </a:solidFill>
              </a:rPr>
              <a:t>. для объектов налогообложения: </a:t>
            </a:r>
            <a:endParaRPr lang="en-US" sz="1850" b="1" dirty="0" smtClean="0">
              <a:solidFill>
                <a:schemeClr val="tx1"/>
              </a:solidFill>
            </a:endParaRPr>
          </a:p>
          <a:p>
            <a:pPr indent="-342900" algn="ctr">
              <a:buFontTx/>
              <a:buChar char="-"/>
            </a:pPr>
            <a:r>
              <a:rPr lang="ru-RU" sz="1850" b="1" dirty="0" smtClean="0">
                <a:solidFill>
                  <a:schemeClr val="tx1"/>
                </a:solidFill>
              </a:rPr>
              <a:t>«доходы»: 2020 г. – 1%, 2021 г. – 1%, 2022 г. – 2%, 2023 г. – 4%;</a:t>
            </a:r>
          </a:p>
          <a:p>
            <a:pPr indent="-342900" algn="ctr">
              <a:buFontTx/>
              <a:buChar char="-"/>
            </a:pPr>
            <a:r>
              <a:rPr lang="ru-RU" sz="1850" b="1" dirty="0" smtClean="0">
                <a:solidFill>
                  <a:schemeClr val="tx1"/>
                </a:solidFill>
              </a:rPr>
              <a:t>«доходы минус расходы» – </a:t>
            </a:r>
            <a:r>
              <a:rPr lang="ru-RU" sz="1850" b="1" dirty="0">
                <a:solidFill>
                  <a:schemeClr val="tx1"/>
                </a:solidFill>
              </a:rPr>
              <a:t>2020 г. – </a:t>
            </a:r>
            <a:r>
              <a:rPr lang="ru-RU" sz="1850" b="1" dirty="0" smtClean="0">
                <a:solidFill>
                  <a:schemeClr val="tx1"/>
                </a:solidFill>
              </a:rPr>
              <a:t>5%, </a:t>
            </a:r>
            <a:r>
              <a:rPr lang="ru-RU" sz="1850" b="1" dirty="0">
                <a:solidFill>
                  <a:schemeClr val="tx1"/>
                </a:solidFill>
              </a:rPr>
              <a:t>2021 г. – </a:t>
            </a:r>
            <a:r>
              <a:rPr lang="ru-RU" sz="1850" b="1" dirty="0" smtClean="0">
                <a:solidFill>
                  <a:schemeClr val="tx1"/>
                </a:solidFill>
              </a:rPr>
              <a:t>5%, </a:t>
            </a:r>
            <a:r>
              <a:rPr lang="ru-RU" sz="1850" b="1" dirty="0">
                <a:solidFill>
                  <a:schemeClr val="tx1"/>
                </a:solidFill>
              </a:rPr>
              <a:t>2022 г. – </a:t>
            </a:r>
            <a:r>
              <a:rPr lang="ru-RU" sz="1850" b="1" dirty="0" smtClean="0">
                <a:solidFill>
                  <a:schemeClr val="tx1"/>
                </a:solidFill>
              </a:rPr>
              <a:t>8%, </a:t>
            </a:r>
            <a:r>
              <a:rPr lang="ru-RU" sz="1850" b="1" dirty="0">
                <a:solidFill>
                  <a:schemeClr val="tx1"/>
                </a:solidFill>
              </a:rPr>
              <a:t>2023 г. – </a:t>
            </a:r>
            <a:r>
              <a:rPr lang="ru-RU" sz="1850" b="1" dirty="0" smtClean="0">
                <a:solidFill>
                  <a:schemeClr val="tx1"/>
                </a:solidFill>
              </a:rPr>
              <a:t>11%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60232" y="5805264"/>
            <a:ext cx="2133600" cy="365125"/>
          </a:xfrm>
        </p:spPr>
        <p:txBody>
          <a:bodyPr/>
          <a:lstStyle/>
          <a:p>
            <a:pPr algn="r"/>
            <a:fld id="{4972FD4F-30D5-4D80-B1AE-C8F52315C2DD}" type="slidenum">
              <a:rPr lang="ru-RU" smtClean="0"/>
              <a:pPr algn="r"/>
              <a:t>5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066" y="853052"/>
            <a:ext cx="3011685" cy="4206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5576" y="919769"/>
            <a:ext cx="82089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1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Times New Roman" pitchFamily="18" charset="0"/>
              </a:rPr>
              <a:t>Меры поддержки субъектов малого и среднего предпринимательства с </a:t>
            </a:r>
          </a:p>
          <a:p>
            <a:pPr algn="ctr">
              <a:spcAft>
                <a:spcPts val="0"/>
              </a:spcAft>
            </a:pPr>
            <a:r>
              <a:rPr lang="ru-RU" sz="31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Times New Roman" pitchFamily="18" charset="0"/>
              </a:rPr>
              <a:t>1 июля 2020 года распространяются на </a:t>
            </a:r>
            <a:r>
              <a:rPr lang="ru-RU" sz="3100" b="1" dirty="0" err="1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Times New Roman" pitchFamily="18" charset="0"/>
              </a:rPr>
              <a:t>самозанятых</a:t>
            </a:r>
            <a:r>
              <a:rPr lang="ru-RU" sz="31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Times New Roman" pitchFamily="18" charset="0"/>
              </a:rPr>
              <a:t> граждан</a:t>
            </a:r>
            <a:endParaRPr lang="ru-RU" sz="3100" b="1" dirty="0">
              <a:solidFill>
                <a:srgbClr val="00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851556"/>
            <a:ext cx="2448272" cy="348056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706066" y="3140968"/>
            <a:ext cx="5898382" cy="26642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99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Республике Алтай </a:t>
            </a:r>
            <a:r>
              <a:rPr lang="ru-RU" sz="2000" b="1" dirty="0" smtClean="0">
                <a:solidFill>
                  <a:srgbClr val="0099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специальный налоговый режим «Налог на профессиональный доход» веден с </a:t>
            </a:r>
            <a:r>
              <a:rPr lang="ru-RU" sz="2000" b="1" smtClean="0">
                <a:solidFill>
                  <a:srgbClr val="0099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2000" b="1" smtClean="0">
                <a:solidFill>
                  <a:srgbClr val="0099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июля </a:t>
            </a:r>
            <a:r>
              <a:rPr lang="ru-RU" sz="2000" b="1" dirty="0" smtClean="0">
                <a:solidFill>
                  <a:srgbClr val="0099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2020 </a:t>
            </a:r>
            <a:r>
              <a:rPr lang="ru-RU" sz="2000" b="1" dirty="0">
                <a:solidFill>
                  <a:srgbClr val="0099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года. </a:t>
            </a:r>
            <a:endParaRPr lang="ru-RU" sz="2000" b="1" dirty="0" smtClean="0">
              <a:solidFill>
                <a:srgbClr val="0099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b="1" dirty="0" smtClean="0">
              <a:solidFill>
                <a:srgbClr val="0099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99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0099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состоянию на </a:t>
            </a:r>
            <a:r>
              <a:rPr lang="ru-RU" sz="2000" b="1" dirty="0" smtClean="0">
                <a:solidFill>
                  <a:srgbClr val="0099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 мая 2021 </a:t>
            </a:r>
            <a:r>
              <a:rPr lang="ru-RU" sz="2000" b="1" dirty="0">
                <a:solidFill>
                  <a:srgbClr val="0099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года в республике зарегистрировано </a:t>
            </a:r>
            <a:r>
              <a:rPr lang="ru-RU" sz="2000" b="1" dirty="0" smtClean="0">
                <a:solidFill>
                  <a:srgbClr val="0099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1 977 </a:t>
            </a:r>
            <a:r>
              <a:rPr lang="ru-RU" sz="2000" b="1" dirty="0">
                <a:solidFill>
                  <a:srgbClr val="0099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самозанятых граждан.</a:t>
            </a:r>
            <a:endParaRPr lang="ru-RU" sz="1200" b="1" dirty="0">
              <a:solidFill>
                <a:srgbClr val="0099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04248" y="5733256"/>
            <a:ext cx="1898575" cy="504056"/>
          </a:xfrm>
        </p:spPr>
        <p:txBody>
          <a:bodyPr/>
          <a:lstStyle/>
          <a:p>
            <a:pPr algn="r"/>
            <a:r>
              <a:rPr lang="ru-RU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9104" y="1124744"/>
            <a:ext cx="9049913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r>
              <a:rPr lang="ru-RU" sz="31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Times New Roman" pitchFamily="18" charset="0"/>
              </a:rPr>
              <a:t>Реализованы специальные кредитные программы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2071678"/>
            <a:ext cx="7959828" cy="7493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Кредиты пострадавшим СМСП под 2% годовых («ФОТ 2.0») – выдано 162 кредита на сумму 236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995" y="2979677"/>
            <a:ext cx="7959828" cy="6806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 1 октября банкам выдавались беспроцентные кредиты – одобрено 39 заявок на 75 млн. рублей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2995" y="3758040"/>
            <a:ext cx="7959828" cy="9252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Кредитные </a:t>
            </a:r>
            <a:r>
              <a:rPr lang="ru-RU" sz="2000" b="1" dirty="0">
                <a:solidFill>
                  <a:schemeClr val="tx1"/>
                </a:solidFill>
              </a:rPr>
              <a:t>каникулы до 6 месяцев </a:t>
            </a:r>
            <a:r>
              <a:rPr lang="ru-RU" sz="2000" b="1" dirty="0" smtClean="0">
                <a:solidFill>
                  <a:schemeClr val="tx1"/>
                </a:solidFill>
              </a:rPr>
              <a:t>предоставлены по 99 кредитам на </a:t>
            </a:r>
            <a:r>
              <a:rPr lang="ru-RU" sz="2000" b="1" dirty="0">
                <a:solidFill>
                  <a:schemeClr val="tx1"/>
                </a:solidFill>
              </a:rPr>
              <a:t>134 млн. рублей, по собственным программам банков реструктурировано 52 </a:t>
            </a:r>
            <a:r>
              <a:rPr lang="ru-RU" sz="2000" b="1" dirty="0" smtClean="0">
                <a:solidFill>
                  <a:schemeClr val="tx1"/>
                </a:solidFill>
              </a:rPr>
              <a:t>кредита на </a:t>
            </a:r>
            <a:r>
              <a:rPr lang="ru-RU" sz="2000" b="1" dirty="0">
                <a:solidFill>
                  <a:schemeClr val="tx1"/>
                </a:solidFill>
              </a:rPr>
              <a:t>62 млн. </a:t>
            </a:r>
            <a:r>
              <a:rPr lang="ru-RU" sz="2000" b="1" dirty="0" smtClean="0">
                <a:solidFill>
                  <a:schemeClr val="tx1"/>
                </a:solidFill>
              </a:rPr>
              <a:t>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1834" y="4793874"/>
            <a:ext cx="7959828" cy="9252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 программе </a:t>
            </a:r>
            <a:r>
              <a:rPr lang="ru-RU" sz="2000" b="1" dirty="0" smtClean="0">
                <a:solidFill>
                  <a:schemeClr val="tx1"/>
                </a:solidFill>
              </a:rPr>
              <a:t>«ФОТ 3.0» в </a:t>
            </a:r>
            <a:r>
              <a:rPr lang="ru-RU" sz="2000" b="1" dirty="0">
                <a:solidFill>
                  <a:schemeClr val="tx1"/>
                </a:solidFill>
              </a:rPr>
              <a:t>Сбербанк поступило 57 заявлений на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78 </a:t>
            </a:r>
            <a:r>
              <a:rPr lang="ru-RU" sz="2000" b="1" dirty="0">
                <a:solidFill>
                  <a:schemeClr val="tx1"/>
                </a:solidFill>
              </a:rPr>
              <a:t>млн. рублей, одобрено 29 </a:t>
            </a:r>
            <a:r>
              <a:rPr lang="ru-RU" sz="2000" b="1" dirty="0" smtClean="0">
                <a:solidFill>
                  <a:schemeClr val="tx1"/>
                </a:solidFill>
              </a:rPr>
              <a:t>заявок на </a:t>
            </a:r>
            <a:r>
              <a:rPr lang="ru-RU" sz="2000" b="1" dirty="0">
                <a:solidFill>
                  <a:schemeClr val="tx1"/>
                </a:solidFill>
              </a:rPr>
              <a:t>43 млн. рублей,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лимит </a:t>
            </a:r>
            <a:r>
              <a:rPr lang="ru-RU" sz="2000" b="1" dirty="0">
                <a:solidFill>
                  <a:schemeClr val="tx1"/>
                </a:solidFill>
              </a:rPr>
              <a:t>установлен по 28 на 36 млн.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37157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300192" y="5805264"/>
            <a:ext cx="2114599" cy="365125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prstClr val="black"/>
                </a:solidFill>
              </a:rPr>
              <a:t>7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2" descr="http://files.defa.ru/MD/guide_final%20Folder/Links/m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t="11508" r="30890" b="17598"/>
          <a:stretch/>
        </p:blipFill>
        <p:spPr bwMode="auto">
          <a:xfrm>
            <a:off x="32794" y="1890246"/>
            <a:ext cx="2708968" cy="364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3768" y="1151582"/>
            <a:ext cx="63291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50A2DA"/>
                </a:solidFill>
                <a:latin typeface="Century Gothic" pitchFamily="34" charset="0"/>
                <a:ea typeface="Calibri"/>
                <a:cs typeface="Times New Roman"/>
              </a:rPr>
              <a:t>Фонд поддержки </a:t>
            </a:r>
            <a:r>
              <a:rPr lang="ru-RU" sz="3000" b="1" dirty="0">
                <a:solidFill>
                  <a:srgbClr val="50A2DA"/>
                </a:solidFill>
                <a:latin typeface="Century Gothic" pitchFamily="34" charset="0"/>
                <a:ea typeface="Calibri"/>
                <a:cs typeface="Times New Roman"/>
              </a:rPr>
              <a:t>малого и среднего предпринимательства </a:t>
            </a:r>
            <a:r>
              <a:rPr lang="ru-RU" sz="3000" b="1" dirty="0" smtClean="0">
                <a:solidFill>
                  <a:srgbClr val="50A2DA"/>
                </a:solidFill>
                <a:latin typeface="Century Gothic" pitchFamily="34" charset="0"/>
                <a:ea typeface="Calibri"/>
                <a:cs typeface="Times New Roman"/>
              </a:rPr>
              <a:t>РА </a:t>
            </a:r>
            <a:endParaRPr lang="ru-RU" sz="3000" b="1" dirty="0">
              <a:solidFill>
                <a:srgbClr val="50A2DA"/>
              </a:solidFill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3285" y="2672118"/>
            <a:ext cx="543116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За 2020 год Фондом выдано 243 </a:t>
            </a:r>
            <a:r>
              <a:rPr lang="ru-RU" sz="2000" b="1" i="1" dirty="0" err="1"/>
              <a:t>микрозайма</a:t>
            </a:r>
            <a:r>
              <a:rPr lang="ru-RU" sz="2000" b="1" i="1" dirty="0"/>
              <a:t> на сумму 272 млн. рублей,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предоставлены </a:t>
            </a:r>
            <a:r>
              <a:rPr lang="ru-RU" sz="2000" b="1" i="1" dirty="0"/>
              <a:t>отсрочки платежей по 51 договору на 54 млн. руб. </a:t>
            </a:r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За 2021 год </a:t>
            </a:r>
            <a:r>
              <a:rPr lang="ru-RU" sz="2000" b="1" i="1" dirty="0"/>
              <a:t>выдано </a:t>
            </a:r>
            <a:r>
              <a:rPr lang="ru-RU" sz="2000" b="1" i="1" dirty="0" smtClean="0"/>
              <a:t>118 </a:t>
            </a:r>
            <a:r>
              <a:rPr lang="ru-RU" sz="2000" b="1" i="1" dirty="0"/>
              <a:t>займов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на </a:t>
            </a:r>
            <a:r>
              <a:rPr lang="ru-RU" sz="2000" b="1" i="1" dirty="0"/>
              <a:t>124 млн. рублей,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в </a:t>
            </a:r>
            <a:r>
              <a:rPr lang="ru-RU" sz="2000" b="1" i="1" dirty="0"/>
              <a:t>том числе начинающим предпринимателям </a:t>
            </a:r>
            <a:r>
              <a:rPr lang="ru-RU" sz="2000" b="1" i="1" dirty="0" smtClean="0"/>
              <a:t>- 15 </a:t>
            </a:r>
            <a:r>
              <a:rPr lang="ru-RU" sz="2000" b="1" i="1" dirty="0"/>
              <a:t>займов на 18 млн. рублей, 6 </a:t>
            </a:r>
            <a:r>
              <a:rPr lang="ru-RU" sz="2000" b="1" i="1" dirty="0" err="1"/>
              <a:t>самозанятым</a:t>
            </a:r>
            <a:r>
              <a:rPr lang="ru-RU" sz="2000" b="1" i="1" dirty="0"/>
              <a:t> гражданам на 2,3 млн. рублей.</a:t>
            </a:r>
          </a:p>
        </p:txBody>
      </p:sp>
      <p:pic>
        <p:nvPicPr>
          <p:cNvPr id="9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6" y="5272625"/>
            <a:ext cx="1947863" cy="80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04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300192" y="5805264"/>
            <a:ext cx="2114599" cy="365125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prstClr val="black"/>
                </a:solidFill>
              </a:rPr>
              <a:t>8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857232"/>
            <a:ext cx="85725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50A2DA"/>
                </a:solidFill>
                <a:latin typeface="Century Gothic" pitchFamily="34" charset="0"/>
                <a:ea typeface="Calibri"/>
                <a:cs typeface="Times New Roman"/>
              </a:rPr>
              <a:t>Фонд поддержки </a:t>
            </a:r>
            <a:r>
              <a:rPr lang="ru-RU" sz="3000" b="1" dirty="0">
                <a:solidFill>
                  <a:srgbClr val="50A2DA"/>
                </a:solidFill>
                <a:latin typeface="Century Gothic" pitchFamily="34" charset="0"/>
                <a:ea typeface="Calibri"/>
                <a:cs typeface="Times New Roman"/>
              </a:rPr>
              <a:t>малого и среднего предпринимательства </a:t>
            </a:r>
            <a:r>
              <a:rPr lang="ru-RU" sz="3000" b="1" dirty="0" smtClean="0">
                <a:solidFill>
                  <a:srgbClr val="50A2DA"/>
                </a:solidFill>
                <a:latin typeface="Century Gothic" pitchFamily="34" charset="0"/>
                <a:ea typeface="Calibri"/>
                <a:cs typeface="Times New Roman"/>
              </a:rPr>
              <a:t>РА </a:t>
            </a:r>
            <a:endParaRPr lang="ru-RU" sz="3000" b="1" dirty="0">
              <a:solidFill>
                <a:srgbClr val="50A2DA"/>
              </a:solidFill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961093"/>
            <a:ext cx="5125209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Создана региональная гарантийная организация (гарантийный капитал – </a:t>
            </a:r>
          </a:p>
          <a:p>
            <a:pPr algn="ctr"/>
            <a:r>
              <a:rPr lang="ru-RU" sz="2000" b="1" i="1" dirty="0" smtClean="0"/>
              <a:t>77 млн. руб.). </a:t>
            </a:r>
          </a:p>
          <a:p>
            <a:pPr algn="ctr"/>
            <a:r>
              <a:rPr lang="ru-RU" sz="2000" b="1" i="1" dirty="0" smtClean="0"/>
              <a:t>Объем единовременно выдаваемого поручительства для одного МСП в мае 2021 года увеличен с 5 до 7,8 млн. рублей.</a:t>
            </a:r>
            <a:endParaRPr lang="ru-RU" sz="2000" b="1" i="1" dirty="0"/>
          </a:p>
        </p:txBody>
      </p:sp>
      <p:pic>
        <p:nvPicPr>
          <p:cNvPr id="6" name="Picture 2" descr="http://inorehovo.ru/upload/gallery/397/249397_f68a258c2ad136a72d3ab8c4ea71e79dbba843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3116"/>
            <a:ext cx="3214710" cy="3214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3988283"/>
            <a:ext cx="5072098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В 2020 году РГО выдано 2 поручительства на сумму 9 млн. руб., размер поддержанных </a:t>
            </a:r>
            <a:r>
              <a:rPr lang="ru-RU" sz="2000" b="1" i="1" dirty="0" smtClean="0"/>
              <a:t>кредитов </a:t>
            </a:r>
            <a:r>
              <a:rPr lang="ru-RU" sz="2000" b="1" i="1" dirty="0"/>
              <a:t>составил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96 </a:t>
            </a:r>
            <a:r>
              <a:rPr lang="ru-RU" sz="2000" b="1" i="1" dirty="0"/>
              <a:t>млн. рублей. за </a:t>
            </a:r>
            <a:r>
              <a:rPr lang="ru-RU" sz="2000" b="1" i="1" dirty="0" smtClean="0"/>
              <a:t>2021 год выдано </a:t>
            </a:r>
          </a:p>
          <a:p>
            <a:pPr algn="ctr"/>
            <a:r>
              <a:rPr lang="ru-RU" sz="2000" b="1" i="1" dirty="0" smtClean="0"/>
              <a:t>3 </a:t>
            </a:r>
            <a:r>
              <a:rPr lang="ru-RU" sz="2000" b="1" i="1" dirty="0"/>
              <a:t>поручительства на 4,9 млн. рублей, сумма поддержанных кредитов –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10,8 </a:t>
            </a:r>
            <a:r>
              <a:rPr lang="ru-RU" sz="2000" b="1" i="1" dirty="0"/>
              <a:t>млн. рублей. </a:t>
            </a:r>
          </a:p>
        </p:txBody>
      </p:sp>
    </p:spTree>
    <p:extLst>
      <p:ext uri="{BB962C8B-B14F-4D97-AF65-F5344CB8AC3E}">
        <p14:creationId xmlns:p14="http://schemas.microsoft.com/office/powerpoint/2010/main" val="125291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628800"/>
            <a:ext cx="6968753" cy="3876030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rgbClr val="0070C0"/>
                </a:solidFill>
              </a:rPr>
              <a:t>СПАСИБО ЗА ВНИМАНИЕ!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/>
              <a:t/>
            </a:r>
            <a:br>
              <a:rPr lang="ru-RU" sz="4000" i="1" dirty="0"/>
            </a:b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6017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11025</TotalTime>
  <Words>594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Calibri</vt:lpstr>
      <vt:lpstr>Cambria Math</vt:lpstr>
      <vt:lpstr>Century Gothic</vt:lpstr>
      <vt:lpstr>Georgia</vt:lpstr>
      <vt:lpstr>Times New Roman</vt:lpstr>
      <vt:lpstr>Wingdings</vt:lpstr>
      <vt:lpstr>Тема3</vt:lpstr>
      <vt:lpstr>1_Тема3</vt:lpstr>
      <vt:lpstr>2_Тема3</vt:lpstr>
      <vt:lpstr>3_Тема3</vt:lpstr>
      <vt:lpstr>4_Тема3</vt:lpstr>
      <vt:lpstr> О механизмах поддержки субъектов малого и среднего бизнеса и самозанятых граждан в Республике Алтай   докладывает  Министр экономического развития Республики Алтай Тупикин Вячеслав Валерьевич</vt:lpstr>
      <vt:lpstr>В Республике Алтай зарегистрировано:</vt:lpstr>
      <vt:lpstr>Реализована программа по предоставлению безвозмездной финансовой помощи на решение неотложных задач субъектов МСП из наиболее пострадавших отраслей </vt:lpstr>
      <vt:lpstr>Наиболее пострадавшие субъекты МСП и некоммерческие организации были освобождены от уплаты налогов и страховых взносов за 2 квартал 2020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Tondoeva</dc:creator>
  <cp:lastModifiedBy>Минэкономразвития РА</cp:lastModifiedBy>
  <cp:revision>223</cp:revision>
  <cp:lastPrinted>2021-05-25T10:28:48Z</cp:lastPrinted>
  <dcterms:created xsi:type="dcterms:W3CDTF">2018-04-13T08:37:31Z</dcterms:created>
  <dcterms:modified xsi:type="dcterms:W3CDTF">2021-05-26T05:48:19Z</dcterms:modified>
</cp:coreProperties>
</file>